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75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6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3A43-A342-41A9-AA50-2D42354679CC}" type="datetimeFigureOut">
              <a:rPr lang="en-US" smtClean="0"/>
              <a:pPr/>
              <a:t>11/18/2008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AF0D9E-3EF7-4D50-ACAD-A6EB9A4D28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3A43-A342-41A9-AA50-2D42354679CC}" type="datetimeFigureOut">
              <a:rPr lang="en-US" smtClean="0"/>
              <a:pPr/>
              <a:t>11/18/2008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0D9E-3EF7-4D50-ACAD-A6EB9A4D28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3A43-A342-41A9-AA50-2D42354679CC}" type="datetimeFigureOut">
              <a:rPr lang="en-US" smtClean="0"/>
              <a:pPr/>
              <a:t>11/18/2008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0D9E-3EF7-4D50-ACAD-A6EB9A4D28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00B3A43-A342-41A9-AA50-2D42354679CC}" type="datetimeFigureOut">
              <a:rPr lang="en-US" smtClean="0"/>
              <a:pPr/>
              <a:t>11/18/2008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AF0D9E-3EF7-4D50-ACAD-A6EB9A4D28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3A43-A342-41A9-AA50-2D42354679CC}" type="datetimeFigureOut">
              <a:rPr lang="en-US" smtClean="0"/>
              <a:pPr/>
              <a:t>11/18/2008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0D9E-3EF7-4D50-ACAD-A6EB9A4D28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3A43-A342-41A9-AA50-2D42354679CC}" type="datetimeFigureOut">
              <a:rPr lang="en-US" smtClean="0"/>
              <a:pPr/>
              <a:t>11/18/2008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0D9E-3EF7-4D50-ACAD-A6EB9A4D28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0D9E-3EF7-4D50-ACAD-A6EB9A4D28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3A43-A342-41A9-AA50-2D42354679CC}" type="datetimeFigureOut">
              <a:rPr lang="en-US" smtClean="0"/>
              <a:pPr/>
              <a:t>11/18/2008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3A43-A342-41A9-AA50-2D42354679CC}" type="datetimeFigureOut">
              <a:rPr lang="en-US" smtClean="0"/>
              <a:pPr/>
              <a:t>11/18/2008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0D9E-3EF7-4D50-ACAD-A6EB9A4D28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3A43-A342-41A9-AA50-2D42354679CC}" type="datetimeFigureOut">
              <a:rPr lang="en-US" smtClean="0"/>
              <a:pPr/>
              <a:t>11/18/2008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F0D9E-3EF7-4D50-ACAD-A6EB9A4D28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00B3A43-A342-41A9-AA50-2D42354679CC}" type="datetimeFigureOut">
              <a:rPr lang="en-US" smtClean="0"/>
              <a:pPr/>
              <a:t>11/18/2008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AF0D9E-3EF7-4D50-ACAD-A6EB9A4D28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3A43-A342-41A9-AA50-2D42354679CC}" type="datetimeFigureOut">
              <a:rPr lang="en-US" smtClean="0"/>
              <a:pPr/>
              <a:t>11/18/2008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AF0D9E-3EF7-4D50-ACAD-A6EB9A4D28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00B3A43-A342-41A9-AA50-2D42354679CC}" type="datetimeFigureOut">
              <a:rPr lang="en-US" smtClean="0"/>
              <a:pPr/>
              <a:t>11/18/2008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AF0D9E-3EF7-4D50-ACAD-A6EB9A4D28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i="1" dirty="0" smtClean="0"/>
              <a:t>The Evolution of Thought</a:t>
            </a:r>
            <a:endParaRPr lang="en-US" sz="3200" i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cap="small" smtClean="0"/>
              <a:t>Strategies That Work:</a:t>
            </a:r>
            <a:r>
              <a:rPr smtClean="0"/>
              <a:t/>
            </a:r>
            <a:br>
              <a:rPr smtClean="0"/>
            </a:br>
            <a:r>
              <a:rPr smtClean="0"/>
              <a:t>Summarizing and Synthesizing Information</a:t>
            </a:r>
            <a:endParaRPr lang="en-US" dirty="0"/>
          </a:p>
        </p:txBody>
      </p:sp>
      <p:pic>
        <p:nvPicPr>
          <p:cNvPr id="4" name="Picture 3" descr="EWU Pics 0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4953000"/>
            <a:ext cx="3162300" cy="1052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Taking notes and using a variety of strategies to synthesize</a:t>
            </a:r>
          </a:p>
          <a:p>
            <a:r>
              <a:rPr lang="en-US" dirty="0" smtClean="0"/>
              <a:t>RESPONSE</a:t>
            </a:r>
          </a:p>
          <a:p>
            <a:pPr lvl="1"/>
            <a:r>
              <a:rPr lang="en-US" dirty="0" smtClean="0"/>
              <a:t>List of notes and strategies; one page written responses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6. Reading </a:t>
            </a:r>
            <a:r>
              <a:rPr smtClean="0"/>
              <a:t>for the 'gist'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Distinguishing between the summary of the text and the reader’s thinking</a:t>
            </a:r>
          </a:p>
          <a:p>
            <a:r>
              <a:rPr lang="en-US" dirty="0" smtClean="0"/>
              <a:t>RESPONSE</a:t>
            </a:r>
          </a:p>
          <a:p>
            <a:pPr lvl="1"/>
            <a:r>
              <a:rPr lang="en-US" dirty="0" smtClean="0"/>
              <a:t>Two-column think sheet headed ‘What is the Piece About’ &amp; ‘What it Makes Me Think About’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7. Writing </a:t>
            </a:r>
            <a:r>
              <a:rPr smtClean="0"/>
              <a:t>a Short Summary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Writing from a first person perspective to better understand the contributions of historical figures</a:t>
            </a:r>
          </a:p>
          <a:p>
            <a:r>
              <a:rPr lang="en-US" dirty="0" smtClean="0"/>
              <a:t>RESPONSE</a:t>
            </a:r>
          </a:p>
          <a:p>
            <a:pPr lvl="1"/>
            <a:r>
              <a:rPr lang="en-US" dirty="0" smtClean="0"/>
              <a:t>Note taking forms that support writing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mtClean="0"/>
              <a:t>8. Writing </a:t>
            </a:r>
            <a:r>
              <a:rPr smtClean="0"/>
              <a:t>as Synthesis:</a:t>
            </a:r>
            <a:br>
              <a:rPr smtClean="0"/>
            </a:br>
            <a:r>
              <a:rPr smtClean="0"/>
              <a:t>Personalities from the Past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Noticing the thinking we do to access content and acquire knowledge</a:t>
            </a:r>
          </a:p>
          <a:p>
            <a:r>
              <a:rPr lang="en-US" dirty="0" smtClean="0"/>
              <a:t>RESPONSE</a:t>
            </a:r>
          </a:p>
          <a:p>
            <a:pPr lvl="1"/>
            <a:r>
              <a:rPr lang="en-US" dirty="0" smtClean="0"/>
              <a:t>Two column form headed ‘Content’ &amp; ‘Process’</a:t>
            </a:r>
          </a:p>
          <a:p>
            <a:pPr lvl="1"/>
            <a:r>
              <a:rPr lang="en-US" dirty="0" smtClean="0"/>
              <a:t>Class discussion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9. Synthesizing </a:t>
            </a:r>
            <a:r>
              <a:rPr smtClean="0"/>
              <a:t>to Access Content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Noticing a craft of a piece as well as the content and the reading process</a:t>
            </a:r>
          </a:p>
          <a:p>
            <a:r>
              <a:rPr lang="en-US" dirty="0" smtClean="0"/>
              <a:t>RESPONSE</a:t>
            </a:r>
          </a:p>
          <a:p>
            <a:pPr lvl="1"/>
            <a:r>
              <a:rPr lang="en-US" dirty="0" smtClean="0"/>
              <a:t>Three column note form headed ‘Content’ , ‘Process’, and ‘Craft’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10. Reading </a:t>
            </a:r>
            <a:r>
              <a:rPr smtClean="0"/>
              <a:t>Like a Writer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Synthesizing information by attempting to answer difficult questions</a:t>
            </a:r>
          </a:p>
          <a:p>
            <a:r>
              <a:rPr lang="en-US" dirty="0" smtClean="0"/>
              <a:t>RESPONSE</a:t>
            </a:r>
          </a:p>
          <a:p>
            <a:pPr lvl="1"/>
            <a:r>
              <a:rPr lang="en-US" dirty="0" smtClean="0"/>
              <a:t>Sticky notes with questions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mtClean="0"/>
              <a:t>11. Trying </a:t>
            </a:r>
            <a:r>
              <a:rPr smtClean="0"/>
              <a:t>to Understand: Seeking Answers to Questions that Have None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en-US" dirty="0" smtClean="0"/>
              <a:t>Summarizing and Synthesizing</a:t>
            </a:r>
          </a:p>
          <a:p>
            <a:pPr marL="514350" indent="-514350" algn="ctr">
              <a:buNone/>
            </a:pPr>
            <a:r>
              <a:rPr lang="en-US" sz="2000" dirty="0" smtClean="0"/>
              <a:t>Based on the lessons in this chapter, we look for evidence that:</a:t>
            </a:r>
            <a:endParaRPr lang="en-US" sz="2000" dirty="0" smtClean="0"/>
          </a:p>
          <a:p>
            <a:pPr marL="514350" indent="-514350">
              <a:buNone/>
            </a:pPr>
            <a:endParaRPr lang="en-US" sz="1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Students  </a:t>
            </a:r>
            <a:r>
              <a:rPr lang="en-US" sz="2800" dirty="0" smtClean="0"/>
              <a:t>summarize information by retelling.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Students become aware of when they add to their knowledge base and revise their thinking as they read.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Students synthesize information through writing.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Students use a variety of ways to synthesize information and share their learning.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mtClean="0"/>
              <a:t>Teaching </a:t>
            </a:r>
            <a:r>
              <a:rPr smtClean="0"/>
              <a:t>with the End in Mind:</a:t>
            </a:r>
            <a:br>
              <a:rPr smtClean="0"/>
            </a:br>
            <a:r>
              <a:rPr smtClean="0"/>
              <a:t>Assessing W</a:t>
            </a:r>
            <a:r>
              <a:rPr lang="en-US" dirty="0" smtClean="0"/>
              <a:t>ha</a:t>
            </a:r>
            <a:r>
              <a:rPr smtClean="0"/>
              <a:t>t We've Taught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Everyone please get up and move 5 seats to your left!</a:t>
            </a:r>
          </a:p>
          <a:p>
            <a:r>
              <a:rPr lang="en-US" dirty="0" smtClean="0"/>
              <a:t>Please take your papers with you.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Example Lesson Time!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barnesandnoble.com/images/13980000/139881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81000"/>
            <a:ext cx="1421069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smtClean="0"/>
              <a:t>Teacher: Mr. Brett Mayberry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700" cap="small" dirty="0" smtClean="0"/>
              <a:t>Comparing and Contrasting  in</a:t>
            </a:r>
          </a:p>
          <a:p>
            <a:pPr algn="ctr">
              <a:buNone/>
            </a:pPr>
            <a:r>
              <a:rPr lang="en-US" sz="4700" cap="small" dirty="0" smtClean="0"/>
              <a:t>Science and Social Studies</a:t>
            </a:r>
          </a:p>
          <a:p>
            <a:pPr algn="ctr">
              <a:buNone/>
            </a:pPr>
            <a:r>
              <a:rPr lang="en-US" dirty="0" smtClean="0"/>
              <a:t>page 185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PURPOSE: Comparing and contrasting properties to better understand their essence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RESOURCES: Science trade book or textbook on marine biology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RESPONSE: Three-column note form headed ‘</a:t>
            </a:r>
            <a:r>
              <a:rPr lang="en-US" b="1" i="1" dirty="0" smtClean="0"/>
              <a:t>Compare and Contrast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mtClean="0"/>
              <a:t>Interactive Learning:</a:t>
            </a:r>
            <a:br>
              <a:rPr smtClean="0"/>
            </a:br>
            <a:r>
              <a:rPr smtClean="0"/>
              <a:t>Lesson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aisb.ro/library/images/pics/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04800"/>
            <a:ext cx="1310945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 smtClean="0"/>
              <a:t>Teacher: Mr. Ryan Lavine</a:t>
            </a:r>
          </a:p>
          <a:p>
            <a:pPr algn="ctr">
              <a:buNone/>
            </a:pPr>
            <a:endParaRPr lang="en-US" sz="500" dirty="0" smtClean="0"/>
          </a:p>
          <a:p>
            <a:pPr algn="ctr">
              <a:buNone/>
            </a:pPr>
            <a:r>
              <a:rPr lang="en-US" sz="4800" cap="small" dirty="0" smtClean="0"/>
              <a:t>Writing A Short Summary</a:t>
            </a:r>
          </a:p>
          <a:p>
            <a:pPr algn="ctr">
              <a:buNone/>
            </a:pPr>
            <a:r>
              <a:rPr lang="en-US" dirty="0" smtClean="0"/>
              <a:t>page 188</a:t>
            </a:r>
          </a:p>
          <a:p>
            <a:pPr>
              <a:buNone/>
            </a:pPr>
            <a:endParaRPr lang="en-US" sz="700" dirty="0" smtClean="0"/>
          </a:p>
          <a:p>
            <a:pPr lvl="1"/>
            <a:r>
              <a:rPr lang="en-US" dirty="0" smtClean="0"/>
              <a:t>PURPOSE: Distinguishing between the summary of the text and the reader’s thinking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RESOURCES: </a:t>
            </a:r>
            <a:r>
              <a:rPr lang="en-US" u="sng" dirty="0" smtClean="0"/>
              <a:t>The Librarian of Basra: A True Story from Iraq</a:t>
            </a:r>
            <a:r>
              <a:rPr lang="en-US" dirty="0" smtClean="0"/>
              <a:t>, by Jeanette Winter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RESPONSE: Two column think sheet headed ‘</a:t>
            </a:r>
            <a:r>
              <a:rPr lang="en-US" b="1" i="1" dirty="0" smtClean="0"/>
              <a:t>What the Piece Is About</a:t>
            </a:r>
            <a:r>
              <a:rPr lang="en-US" dirty="0" smtClean="0"/>
              <a:t>’ and ‘</a:t>
            </a:r>
            <a:r>
              <a:rPr lang="en-US" b="1" i="1" dirty="0" smtClean="0"/>
              <a:t>What It Makes Me Think About</a:t>
            </a:r>
            <a:r>
              <a:rPr lang="en-US" dirty="0" smtClean="0"/>
              <a:t>’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mtClean="0"/>
              <a:t>Interactive Learning:</a:t>
            </a:r>
            <a:br>
              <a:rPr smtClean="0"/>
            </a:br>
            <a:r>
              <a:rPr smtClean="0"/>
              <a:t>Lesson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3600" u="sng" dirty="0" smtClean="0"/>
              <a:t>SUMMARIZING</a:t>
            </a:r>
            <a:r>
              <a:rPr lang="en-US" sz="3600" dirty="0" smtClean="0"/>
              <a:t>: To pull out the most important information and put it in our own words to remember it.</a:t>
            </a:r>
          </a:p>
          <a:p>
            <a:pPr algn="just">
              <a:buNone/>
            </a:pPr>
            <a:endParaRPr lang="en-US" sz="3600" dirty="0" smtClean="0"/>
          </a:p>
          <a:p>
            <a:pPr algn="just"/>
            <a:r>
              <a:rPr lang="en-US" sz="3600" u="sng" dirty="0" smtClean="0"/>
              <a:t>SYNTHESIZING:</a:t>
            </a:r>
            <a:r>
              <a:rPr lang="en-US" sz="3600" dirty="0" smtClean="0"/>
              <a:t> Arranging multiple fragments of information until you see a new pattern emerge.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Defining the Terms: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457200" y="2514600"/>
            <a:ext cx="8305800" cy="1143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Evolution of Thought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457200"/>
            <a:ext cx="8305800" cy="1981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small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Strategies That Work:</a:t>
            </a:r>
            <a:r>
              <a:rPr kumimoji="0" lang="en-US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Summarizing and Synthesizing Information</a:t>
            </a:r>
            <a:endParaRPr kumimoji="0" lang="en-US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EWU Pics 0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5334000"/>
            <a:ext cx="3162300" cy="1052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28600" y="37338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Now YOU ARE AN EXPERT!</a:t>
            </a:r>
            <a:endParaRPr lang="en-US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WU Pics 036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381000"/>
            <a:ext cx="8143666" cy="6107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Readers merge their thinking so that the new information makes sense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3200" smtClean="0"/>
              <a:t>Backgroung Knowledge Impacts Sythesizing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eleven Strategy Lessons for Summarizing and Synthesizing in Chapter 11.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Strategy Lessons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Providing a basic framework to help students begin to summarize information through a brief retelling of a story</a:t>
            </a:r>
          </a:p>
          <a:p>
            <a:r>
              <a:rPr lang="en-US" dirty="0" smtClean="0"/>
              <a:t>RESPONSE</a:t>
            </a:r>
          </a:p>
          <a:p>
            <a:pPr lvl="1"/>
            <a:r>
              <a:rPr lang="en-US" dirty="0" smtClean="0"/>
              <a:t>Recording brief summaries on sticky notes or charts, or through discussion; one word lists of a synthesis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mtClean="0"/>
              <a:t>1. Retelling </a:t>
            </a:r>
            <a:r>
              <a:rPr smtClean="0"/>
              <a:t>to Summarize Information: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Making margin notes in your own words to summarize sections of the text</a:t>
            </a:r>
          </a:p>
          <a:p>
            <a:r>
              <a:rPr lang="en-US" dirty="0" smtClean="0"/>
              <a:t>RESPONSE</a:t>
            </a:r>
          </a:p>
          <a:p>
            <a:pPr lvl="1"/>
            <a:r>
              <a:rPr lang="en-US" dirty="0" smtClean="0"/>
              <a:t>Brackets in the margins for summarizing information</a:t>
            </a:r>
          </a:p>
          <a:p>
            <a:pPr lvl="1"/>
            <a:r>
              <a:rPr lang="en-US" dirty="0" smtClean="0"/>
              <a:t>Sticky notes coded ‘S’ for summarize</a:t>
            </a:r>
          </a:p>
          <a:p>
            <a:pPr lvl="1"/>
            <a:r>
              <a:rPr lang="en-US" dirty="0" smtClean="0"/>
              <a:t>Two-column note form headed ‘What’s Interesting’ &amp; ‘What’s Important’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3200" smtClean="0"/>
              <a:t>2. Paraphrasing </a:t>
            </a:r>
            <a:r>
              <a:rPr sz="3200" smtClean="0"/>
              <a:t>to summzrize expository text: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PURPOSE:</a:t>
            </a:r>
          </a:p>
          <a:p>
            <a:pPr lvl="1"/>
            <a:r>
              <a:rPr lang="en-US" dirty="0" smtClean="0"/>
              <a:t>To notice how our thinking evolves and changes as we read</a:t>
            </a:r>
          </a:p>
          <a:p>
            <a:r>
              <a:rPr lang="en-US" dirty="0" smtClean="0"/>
              <a:t>RESPONSE</a:t>
            </a:r>
            <a:endParaRPr lang="en-US" dirty="0" smtClean="0"/>
          </a:p>
          <a:p>
            <a:pPr lvl="1"/>
            <a:r>
              <a:rPr lang="en-US" dirty="0" smtClean="0"/>
              <a:t>Keeping track of changed thinking in reading logs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3200" smtClean="0"/>
              <a:t>3. Sythesizing</a:t>
            </a:r>
            <a:r>
              <a:rPr sz="3200" smtClean="0"/>
              <a:t>: How Reading C</a:t>
            </a:r>
            <a:r>
              <a:rPr lang="en-US" sz="3200" dirty="0" smtClean="0"/>
              <a:t>h</a:t>
            </a:r>
            <a:r>
              <a:rPr sz="3200" smtClean="0"/>
              <a:t>anges Thinking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Comparing and contrasting properties to better understand their essence</a:t>
            </a:r>
          </a:p>
          <a:p>
            <a:r>
              <a:rPr lang="en-US" dirty="0" smtClean="0"/>
              <a:t>RESPONSE</a:t>
            </a:r>
          </a:p>
          <a:p>
            <a:pPr lvl="1"/>
            <a:r>
              <a:rPr lang="en-US" dirty="0" smtClean="0"/>
              <a:t>Three column note form headed, ‘Compare &amp; Contrast’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mtClean="0"/>
              <a:t>4. Comparing </a:t>
            </a:r>
            <a:r>
              <a:rPr smtClean="0"/>
              <a:t>and Contrasting in</a:t>
            </a:r>
            <a:br>
              <a:rPr smtClean="0"/>
            </a:br>
            <a:r>
              <a:rPr smtClean="0"/>
              <a:t>Science and Social Studies: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Summarizing the content of a piece of text and responding personally</a:t>
            </a:r>
          </a:p>
          <a:p>
            <a:r>
              <a:rPr lang="en-US" dirty="0" smtClean="0"/>
              <a:t>RESPONSE</a:t>
            </a:r>
          </a:p>
          <a:p>
            <a:pPr lvl="1"/>
            <a:r>
              <a:rPr lang="en-US" dirty="0" smtClean="0"/>
              <a:t>A page of notebook paper divided horizontally with the top half marked ‘Summary’ and the bottom half marked ‘Response’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mtClean="0"/>
              <a:t>5. Summarizing </a:t>
            </a:r>
            <a:r>
              <a:rPr smtClean="0"/>
              <a:t>the Content and</a:t>
            </a:r>
            <a:br>
              <a:rPr smtClean="0"/>
            </a:br>
            <a:r>
              <a:rPr smtClean="0"/>
              <a:t>Adding  Personal Response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1618</TotalTime>
  <Words>694</Words>
  <Application>Microsoft Office PowerPoint</Application>
  <PresentationFormat>On-screen Show (4:3)</PresentationFormat>
  <Paragraphs>105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Paper</vt:lpstr>
      <vt:lpstr>Strategies That Work: Summarizing and Synthesizing Information</vt:lpstr>
      <vt:lpstr>Defining the Terms:</vt:lpstr>
      <vt:lpstr>Backgroung Knowledge Impacts Sythesizing</vt:lpstr>
      <vt:lpstr>Strategy Lessons</vt:lpstr>
      <vt:lpstr>1. Retelling to Summarize Information:</vt:lpstr>
      <vt:lpstr>2. Paraphrasing to summzrize expository text:</vt:lpstr>
      <vt:lpstr>3. Sythesizing: How Reading Changes Thinking</vt:lpstr>
      <vt:lpstr>4. Comparing and Contrasting in Science and Social Studies:</vt:lpstr>
      <vt:lpstr>5. Summarizing the Content and Adding  Personal Response</vt:lpstr>
      <vt:lpstr>6. Reading for the 'gist'</vt:lpstr>
      <vt:lpstr>7. Writing a Short Summary</vt:lpstr>
      <vt:lpstr>8. Writing as Synthesis: Personalities from the Past</vt:lpstr>
      <vt:lpstr>9. Synthesizing to Access Content</vt:lpstr>
      <vt:lpstr>10. Reading Like a Writer</vt:lpstr>
      <vt:lpstr>11. Trying to Understand: Seeking Answers to Questions that Have None</vt:lpstr>
      <vt:lpstr>Teaching with the End in Mind: Assessing What We've Taught</vt:lpstr>
      <vt:lpstr>Example Lesson Time!</vt:lpstr>
      <vt:lpstr>Interactive Learning: Lesson Examples</vt:lpstr>
      <vt:lpstr>Interactive Learning: Lesson Examples</vt:lpstr>
      <vt:lpstr>Slide 20</vt:lpstr>
      <vt:lpstr>Slide 21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Summarizing and Synthesizing Information</dc:title>
  <dc:creator>Mr. Ryan Lavine</dc:creator>
  <cp:lastModifiedBy>Mr. Ryan Lavine</cp:lastModifiedBy>
  <cp:revision>154</cp:revision>
  <dcterms:created xsi:type="dcterms:W3CDTF">2008-10-29T22:19:19Z</dcterms:created>
  <dcterms:modified xsi:type="dcterms:W3CDTF">2008-11-19T05:01:15Z</dcterms:modified>
</cp:coreProperties>
</file>